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7" r:id="rId2"/>
    <p:sldId id="263" r:id="rId3"/>
    <p:sldId id="267" r:id="rId4"/>
    <p:sldId id="277" r:id="rId5"/>
    <p:sldId id="273" r:id="rId6"/>
    <p:sldId id="274" r:id="rId7"/>
    <p:sldId id="276" r:id="rId8"/>
    <p:sldId id="264" r:id="rId9"/>
    <p:sldId id="268" r:id="rId10"/>
    <p:sldId id="275" r:id="rId11"/>
    <p:sldId id="278" r:id="rId12"/>
    <p:sldId id="272" r:id="rId13"/>
    <p:sldId id="269" r:id="rId14"/>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101"/>
    <a:srgbClr val="980101"/>
    <a:srgbClr val="B60000"/>
    <a:srgbClr val="C90000"/>
    <a:srgbClr val="6D6F72"/>
    <a:srgbClr val="313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96" autoAdjust="0"/>
  </p:normalViewPr>
  <p:slideViewPr>
    <p:cSldViewPr snapToGrid="0" snapToObjects="1">
      <p:cViewPr>
        <p:scale>
          <a:sx n="70" d="100"/>
          <a:sy n="70" d="100"/>
        </p:scale>
        <p:origin x="-1760" y="-3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Sheet1!$A$2:$A$10</c:f>
              <c:strCache>
                <c:ptCount val="9"/>
                <c:pt idx="0">
                  <c:v>Documents e.g. handouts and resources</c:v>
                </c:pt>
                <c:pt idx="1">
                  <c:v>Multimedia</c:v>
                </c:pt>
                <c:pt idx="2">
                  <c:v>Reading lists</c:v>
                </c:pt>
                <c:pt idx="3">
                  <c:v>Websites</c:v>
                </c:pt>
                <c:pt idx="4">
                  <c:v>iBooks/eBooks</c:v>
                </c:pt>
                <c:pt idx="5">
                  <c:v>Mobile/Tablet Apps</c:v>
                </c:pt>
                <c:pt idx="6">
                  <c:v>Direct content on VLE</c:v>
                </c:pt>
                <c:pt idx="7">
                  <c:v>None</c:v>
                </c:pt>
                <c:pt idx="8">
                  <c:v>Other</c:v>
                </c:pt>
              </c:strCache>
            </c:strRef>
          </c:cat>
          <c:val>
            <c:numRef>
              <c:f>Sheet1!$B$2:$B$10</c:f>
              <c:numCache>
                <c:formatCode>General</c:formatCode>
                <c:ptCount val="9"/>
                <c:pt idx="0">
                  <c:v>86.55</c:v>
                </c:pt>
                <c:pt idx="1">
                  <c:v>61.76</c:v>
                </c:pt>
                <c:pt idx="2">
                  <c:v>60.29</c:v>
                </c:pt>
                <c:pt idx="3">
                  <c:v>85.08</c:v>
                </c:pt>
                <c:pt idx="4">
                  <c:v>65.97</c:v>
                </c:pt>
                <c:pt idx="5">
                  <c:v>40.34</c:v>
                </c:pt>
                <c:pt idx="6">
                  <c:v>90.55</c:v>
                </c:pt>
                <c:pt idx="7">
                  <c:v>0.0</c:v>
                </c:pt>
                <c:pt idx="8">
                  <c:v>5.67</c:v>
                </c:pt>
              </c:numCache>
            </c:numRef>
          </c:val>
        </c:ser>
        <c:dLbls>
          <c:showLegendKey val="0"/>
          <c:showVal val="0"/>
          <c:showCatName val="0"/>
          <c:showSerName val="0"/>
          <c:showPercent val="0"/>
          <c:showBubbleSize val="0"/>
        </c:dLbls>
        <c:gapWidth val="150"/>
        <c:axId val="2084764072"/>
        <c:axId val="2136655736"/>
      </c:barChart>
      <c:catAx>
        <c:axId val="2084764072"/>
        <c:scaling>
          <c:orientation val="minMax"/>
        </c:scaling>
        <c:delete val="0"/>
        <c:axPos val="b"/>
        <c:majorTickMark val="out"/>
        <c:minorTickMark val="none"/>
        <c:tickLblPos val="nextTo"/>
        <c:crossAx val="2136655736"/>
        <c:crosses val="autoZero"/>
        <c:auto val="1"/>
        <c:lblAlgn val="ctr"/>
        <c:lblOffset val="100"/>
        <c:noMultiLvlLbl val="0"/>
      </c:catAx>
      <c:valAx>
        <c:axId val="2136655736"/>
        <c:scaling>
          <c:orientation val="minMax"/>
        </c:scaling>
        <c:delete val="0"/>
        <c:axPos val="l"/>
        <c:majorGridlines/>
        <c:numFmt formatCode="General" sourceLinked="1"/>
        <c:majorTickMark val="out"/>
        <c:minorTickMark val="none"/>
        <c:tickLblPos val="nextTo"/>
        <c:crossAx val="208476407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students</c:v>
                </c:pt>
              </c:strCache>
            </c:strRef>
          </c:tx>
          <c:invertIfNegative val="0"/>
          <c:cat>
            <c:strRef>
              <c:f>Sheet1!$A$2:$A$10</c:f>
              <c:strCache>
                <c:ptCount val="9"/>
                <c:pt idx="0">
                  <c:v>Documents e.g. handouts and resources</c:v>
                </c:pt>
                <c:pt idx="1">
                  <c:v>Multimedia</c:v>
                </c:pt>
                <c:pt idx="2">
                  <c:v>Reading lists</c:v>
                </c:pt>
                <c:pt idx="3">
                  <c:v>Websites</c:v>
                </c:pt>
                <c:pt idx="4">
                  <c:v>iBooks/eBooks</c:v>
                </c:pt>
                <c:pt idx="5">
                  <c:v>Mobile/Tablet Apps</c:v>
                </c:pt>
                <c:pt idx="6">
                  <c:v>Direct content on VLE</c:v>
                </c:pt>
                <c:pt idx="7">
                  <c:v>None</c:v>
                </c:pt>
                <c:pt idx="8">
                  <c:v>Other</c:v>
                </c:pt>
              </c:strCache>
            </c:strRef>
          </c:cat>
          <c:val>
            <c:numRef>
              <c:f>Sheet1!$B$2:$B$10</c:f>
              <c:numCache>
                <c:formatCode>General</c:formatCode>
                <c:ptCount val="9"/>
                <c:pt idx="0">
                  <c:v>86.55</c:v>
                </c:pt>
                <c:pt idx="1">
                  <c:v>61.76</c:v>
                </c:pt>
                <c:pt idx="2">
                  <c:v>60.29</c:v>
                </c:pt>
                <c:pt idx="3">
                  <c:v>85.08</c:v>
                </c:pt>
                <c:pt idx="4">
                  <c:v>65.97</c:v>
                </c:pt>
                <c:pt idx="5">
                  <c:v>40.34</c:v>
                </c:pt>
                <c:pt idx="6">
                  <c:v>90.55</c:v>
                </c:pt>
                <c:pt idx="7">
                  <c:v>0.0</c:v>
                </c:pt>
                <c:pt idx="8">
                  <c:v>5.67</c:v>
                </c:pt>
              </c:numCache>
            </c:numRef>
          </c:val>
        </c:ser>
        <c:ser>
          <c:idx val="1"/>
          <c:order val="1"/>
          <c:tx>
            <c:strRef>
              <c:f>Sheet1!$C$1</c:f>
              <c:strCache>
                <c:ptCount val="1"/>
                <c:pt idx="0">
                  <c:v>staff</c:v>
                </c:pt>
              </c:strCache>
            </c:strRef>
          </c:tx>
          <c:invertIfNegative val="0"/>
          <c:cat>
            <c:strRef>
              <c:f>Sheet1!$A$2:$A$10</c:f>
              <c:strCache>
                <c:ptCount val="9"/>
                <c:pt idx="0">
                  <c:v>Documents e.g. handouts and resources</c:v>
                </c:pt>
                <c:pt idx="1">
                  <c:v>Multimedia</c:v>
                </c:pt>
                <c:pt idx="2">
                  <c:v>Reading lists</c:v>
                </c:pt>
                <c:pt idx="3">
                  <c:v>Websites</c:v>
                </c:pt>
                <c:pt idx="4">
                  <c:v>iBooks/eBooks</c:v>
                </c:pt>
                <c:pt idx="5">
                  <c:v>Mobile/Tablet Apps</c:v>
                </c:pt>
                <c:pt idx="6">
                  <c:v>Direct content on VLE</c:v>
                </c:pt>
                <c:pt idx="7">
                  <c:v>None</c:v>
                </c:pt>
                <c:pt idx="8">
                  <c:v>Other</c:v>
                </c:pt>
              </c:strCache>
            </c:strRef>
          </c:cat>
          <c:val>
            <c:numRef>
              <c:f>Sheet1!$C$2:$C$10</c:f>
              <c:numCache>
                <c:formatCode>General</c:formatCode>
                <c:ptCount val="9"/>
                <c:pt idx="0">
                  <c:v>98.03</c:v>
                </c:pt>
                <c:pt idx="1">
                  <c:v>76.97</c:v>
                </c:pt>
                <c:pt idx="2">
                  <c:v>76.32</c:v>
                </c:pt>
                <c:pt idx="3">
                  <c:v>91.45</c:v>
                </c:pt>
                <c:pt idx="4">
                  <c:v>61.84</c:v>
                </c:pt>
                <c:pt idx="5">
                  <c:v>15.13</c:v>
                </c:pt>
                <c:pt idx="6">
                  <c:v>93.42</c:v>
                </c:pt>
                <c:pt idx="7">
                  <c:v>0.0</c:v>
                </c:pt>
                <c:pt idx="8">
                  <c:v>9.87</c:v>
                </c:pt>
              </c:numCache>
            </c:numRef>
          </c:val>
        </c:ser>
        <c:dLbls>
          <c:showLegendKey val="0"/>
          <c:showVal val="0"/>
          <c:showCatName val="0"/>
          <c:showSerName val="0"/>
          <c:showPercent val="0"/>
          <c:showBubbleSize val="0"/>
        </c:dLbls>
        <c:gapWidth val="150"/>
        <c:axId val="2140339448"/>
        <c:axId val="2141121080"/>
      </c:barChart>
      <c:catAx>
        <c:axId val="2140339448"/>
        <c:scaling>
          <c:orientation val="minMax"/>
        </c:scaling>
        <c:delete val="0"/>
        <c:axPos val="b"/>
        <c:majorTickMark val="out"/>
        <c:minorTickMark val="none"/>
        <c:tickLblPos val="nextTo"/>
        <c:crossAx val="2141121080"/>
        <c:crosses val="autoZero"/>
        <c:auto val="1"/>
        <c:lblAlgn val="ctr"/>
        <c:lblOffset val="100"/>
        <c:noMultiLvlLbl val="0"/>
      </c:catAx>
      <c:valAx>
        <c:axId val="2141121080"/>
        <c:scaling>
          <c:orientation val="minMax"/>
        </c:scaling>
        <c:delete val="0"/>
        <c:axPos val="l"/>
        <c:majorGridlines/>
        <c:numFmt formatCode="General" sourceLinked="1"/>
        <c:majorTickMark val="out"/>
        <c:minorTickMark val="none"/>
        <c:tickLblPos val="nextTo"/>
        <c:crossAx val="21403394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Sheet2!$B$1</c:f>
              <c:strCache>
                <c:ptCount val="1"/>
                <c:pt idx="0">
                  <c:v>students</c:v>
                </c:pt>
              </c:strCache>
            </c:strRef>
          </c:tx>
          <c:invertIfNegative val="0"/>
          <c:cat>
            <c:strRef>
              <c:f>Sheet2!$A$2:$A$7</c:f>
              <c:strCache>
                <c:ptCount val="6"/>
                <c:pt idx="0">
                  <c:v>At home via a PC or laptop</c:v>
                </c:pt>
                <c:pt idx="1">
                  <c:v>In a University computer lab</c:v>
                </c:pt>
                <c:pt idx="2">
                  <c:v>Using a tablet device</c:v>
                </c:pt>
                <c:pt idx="3">
                  <c:v>On my mobile phone</c:v>
                </c:pt>
                <c:pt idx="4">
                  <c:v>Other</c:v>
                </c:pt>
                <c:pt idx="5">
                  <c:v>Not answered</c:v>
                </c:pt>
              </c:strCache>
            </c:strRef>
          </c:cat>
          <c:val>
            <c:numRef>
              <c:f>Sheet2!$B$2:$B$7</c:f>
              <c:numCache>
                <c:formatCode>General</c:formatCode>
                <c:ptCount val="6"/>
                <c:pt idx="0">
                  <c:v>94.75</c:v>
                </c:pt>
                <c:pt idx="1">
                  <c:v>61.34</c:v>
                </c:pt>
                <c:pt idx="2">
                  <c:v>34.03</c:v>
                </c:pt>
                <c:pt idx="3">
                  <c:v>57.14</c:v>
                </c:pt>
                <c:pt idx="4">
                  <c:v>1.47</c:v>
                </c:pt>
                <c:pt idx="5">
                  <c:v>1.89</c:v>
                </c:pt>
              </c:numCache>
            </c:numRef>
          </c:val>
        </c:ser>
        <c:dLbls>
          <c:showLegendKey val="0"/>
          <c:showVal val="0"/>
          <c:showCatName val="0"/>
          <c:showSerName val="0"/>
          <c:showPercent val="0"/>
          <c:showBubbleSize val="0"/>
        </c:dLbls>
        <c:gapWidth val="150"/>
        <c:axId val="2140606344"/>
        <c:axId val="2140158424"/>
      </c:barChart>
      <c:catAx>
        <c:axId val="2140606344"/>
        <c:scaling>
          <c:orientation val="minMax"/>
        </c:scaling>
        <c:delete val="0"/>
        <c:axPos val="b"/>
        <c:majorTickMark val="out"/>
        <c:minorTickMark val="none"/>
        <c:tickLblPos val="nextTo"/>
        <c:crossAx val="2140158424"/>
        <c:crosses val="autoZero"/>
        <c:auto val="1"/>
        <c:lblAlgn val="ctr"/>
        <c:lblOffset val="100"/>
        <c:noMultiLvlLbl val="0"/>
      </c:catAx>
      <c:valAx>
        <c:axId val="2140158424"/>
        <c:scaling>
          <c:orientation val="minMax"/>
        </c:scaling>
        <c:delete val="0"/>
        <c:axPos val="l"/>
        <c:majorGridlines/>
        <c:numFmt formatCode="General" sourceLinked="1"/>
        <c:majorTickMark val="out"/>
        <c:minorTickMark val="none"/>
        <c:tickLblPos val="nextTo"/>
        <c:crossAx val="214060634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35579615048119"/>
          <c:y val="0.0277777777777778"/>
          <c:w val="0.703544181977253"/>
          <c:h val="0.65580271216098"/>
        </c:manualLayout>
      </c:layout>
      <c:barChart>
        <c:barDir val="col"/>
        <c:grouping val="clustered"/>
        <c:varyColors val="0"/>
        <c:ser>
          <c:idx val="0"/>
          <c:order val="0"/>
          <c:tx>
            <c:strRef>
              <c:f>Sheet2!$B$1</c:f>
              <c:strCache>
                <c:ptCount val="1"/>
                <c:pt idx="0">
                  <c:v>students</c:v>
                </c:pt>
              </c:strCache>
            </c:strRef>
          </c:tx>
          <c:invertIfNegative val="0"/>
          <c:cat>
            <c:strRef>
              <c:f>Sheet2!$A$2:$A$7</c:f>
              <c:strCache>
                <c:ptCount val="6"/>
                <c:pt idx="0">
                  <c:v>At home via a PC or laptop</c:v>
                </c:pt>
                <c:pt idx="1">
                  <c:v>In a University computer lab</c:v>
                </c:pt>
                <c:pt idx="2">
                  <c:v>Using a tablet device</c:v>
                </c:pt>
                <c:pt idx="3">
                  <c:v>On my mobile phone</c:v>
                </c:pt>
                <c:pt idx="4">
                  <c:v>Other</c:v>
                </c:pt>
                <c:pt idx="5">
                  <c:v>Not answered</c:v>
                </c:pt>
              </c:strCache>
            </c:strRef>
          </c:cat>
          <c:val>
            <c:numRef>
              <c:f>Sheet2!$B$2:$B$7</c:f>
              <c:numCache>
                <c:formatCode>General</c:formatCode>
                <c:ptCount val="6"/>
                <c:pt idx="0">
                  <c:v>94.75</c:v>
                </c:pt>
                <c:pt idx="1">
                  <c:v>61.34</c:v>
                </c:pt>
                <c:pt idx="2">
                  <c:v>34.03</c:v>
                </c:pt>
                <c:pt idx="3">
                  <c:v>57.14</c:v>
                </c:pt>
                <c:pt idx="4">
                  <c:v>1.47</c:v>
                </c:pt>
                <c:pt idx="5">
                  <c:v>1.89</c:v>
                </c:pt>
              </c:numCache>
            </c:numRef>
          </c:val>
        </c:ser>
        <c:ser>
          <c:idx val="1"/>
          <c:order val="1"/>
          <c:tx>
            <c:strRef>
              <c:f>Sheet2!$C$1</c:f>
              <c:strCache>
                <c:ptCount val="1"/>
                <c:pt idx="0">
                  <c:v>staff</c:v>
                </c:pt>
              </c:strCache>
            </c:strRef>
          </c:tx>
          <c:invertIfNegative val="0"/>
          <c:cat>
            <c:strRef>
              <c:f>Sheet2!$A$2:$A$7</c:f>
              <c:strCache>
                <c:ptCount val="6"/>
                <c:pt idx="0">
                  <c:v>At home via a PC or laptop</c:v>
                </c:pt>
                <c:pt idx="1">
                  <c:v>In a University computer lab</c:v>
                </c:pt>
                <c:pt idx="2">
                  <c:v>Using a tablet device</c:v>
                </c:pt>
                <c:pt idx="3">
                  <c:v>On my mobile phone</c:v>
                </c:pt>
                <c:pt idx="4">
                  <c:v>Other</c:v>
                </c:pt>
                <c:pt idx="5">
                  <c:v>Not answered</c:v>
                </c:pt>
              </c:strCache>
            </c:strRef>
          </c:cat>
          <c:val>
            <c:numRef>
              <c:f>Sheet2!$C$2:$C$7</c:f>
              <c:numCache>
                <c:formatCode>General</c:formatCode>
                <c:ptCount val="6"/>
                <c:pt idx="0">
                  <c:v>89.47</c:v>
                </c:pt>
                <c:pt idx="1">
                  <c:v>81.58</c:v>
                </c:pt>
                <c:pt idx="2">
                  <c:v>70.39</c:v>
                </c:pt>
                <c:pt idx="3">
                  <c:v>67.11</c:v>
                </c:pt>
                <c:pt idx="4">
                  <c:v>1.97</c:v>
                </c:pt>
                <c:pt idx="5">
                  <c:v>1.97</c:v>
                </c:pt>
              </c:numCache>
            </c:numRef>
          </c:val>
        </c:ser>
        <c:dLbls>
          <c:showLegendKey val="0"/>
          <c:showVal val="0"/>
          <c:showCatName val="0"/>
          <c:showSerName val="0"/>
          <c:showPercent val="0"/>
          <c:showBubbleSize val="0"/>
        </c:dLbls>
        <c:gapWidth val="150"/>
        <c:axId val="2143134680"/>
        <c:axId val="2143007032"/>
      </c:barChart>
      <c:catAx>
        <c:axId val="2143134680"/>
        <c:scaling>
          <c:orientation val="minMax"/>
        </c:scaling>
        <c:delete val="0"/>
        <c:axPos val="b"/>
        <c:majorTickMark val="out"/>
        <c:minorTickMark val="none"/>
        <c:tickLblPos val="nextTo"/>
        <c:crossAx val="2143007032"/>
        <c:crosses val="autoZero"/>
        <c:auto val="1"/>
        <c:lblAlgn val="ctr"/>
        <c:lblOffset val="100"/>
        <c:noMultiLvlLbl val="0"/>
      </c:catAx>
      <c:valAx>
        <c:axId val="2143007032"/>
        <c:scaling>
          <c:orientation val="minMax"/>
        </c:scaling>
        <c:delete val="0"/>
        <c:axPos val="l"/>
        <c:majorGridlines/>
        <c:numFmt formatCode="General" sourceLinked="1"/>
        <c:majorTickMark val="out"/>
        <c:minorTickMark val="none"/>
        <c:tickLblPos val="nextTo"/>
        <c:crossAx val="2143134680"/>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4E932A42-FDFB-CF43-858E-50A7867D3B59}" type="datetimeFigureOut">
              <a:rPr lang="en-US" smtClean="0"/>
              <a:pPr/>
              <a:t>26/04/2014</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2203461A-B3AF-FF4E-A314-DF224393D400}" type="slidenum">
              <a:rPr lang="en-US" smtClean="0"/>
              <a:pPr/>
              <a:t>‹#›</a:t>
            </a:fld>
            <a:endParaRPr lang="en-US" dirty="0"/>
          </a:p>
        </p:txBody>
      </p:sp>
    </p:spTree>
    <p:extLst>
      <p:ext uri="{BB962C8B-B14F-4D97-AF65-F5344CB8AC3E}">
        <p14:creationId xmlns:p14="http://schemas.microsoft.com/office/powerpoint/2010/main" val="1958263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AA9EB4B7-00CA-2044-AAF7-E76234E96403}" type="datetimeFigureOut">
              <a:rPr lang="en-US" smtClean="0"/>
              <a:pPr/>
              <a:t>26/04/2014</a:t>
            </a:fld>
            <a:endParaRPr lang="en-US" dirty="0"/>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4E6DA1C-69B5-6B4F-8A7D-916C2B844B4F}" type="slidenum">
              <a:rPr lang="en-US" smtClean="0"/>
              <a:pPr/>
              <a:t>‹#›</a:t>
            </a:fld>
            <a:endParaRPr lang="en-US" dirty="0"/>
          </a:p>
        </p:txBody>
      </p:sp>
    </p:spTree>
    <p:extLst>
      <p:ext uri="{BB962C8B-B14F-4D97-AF65-F5344CB8AC3E}">
        <p14:creationId xmlns:p14="http://schemas.microsoft.com/office/powerpoint/2010/main" val="37271578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56E028-AFB9-4362-888A-540A32032FD4}" type="datetime1">
              <a:rPr lang="en-GB" smtClean="0"/>
              <a:pPr/>
              <a:t>26/04/2014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pic>
        <p:nvPicPr>
          <p:cNvPr id="7" name="Picture 6" descr="USW logo Raspberry 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3600000" cy="3685785"/>
          </a:xfrm>
          <a:prstGeom prst="rect">
            <a:avLst/>
          </a:prstGeom>
        </p:spPr>
      </p:pic>
    </p:spTree>
    <p:extLst>
      <p:ext uri="{BB962C8B-B14F-4D97-AF65-F5344CB8AC3E}">
        <p14:creationId xmlns:p14="http://schemas.microsoft.com/office/powerpoint/2010/main" val="376872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5A1EFD-3BB4-4923-9C5C-EB0E1FB2F28A}" type="datetime1">
              <a:rPr lang="en-GB" smtClean="0"/>
              <a:pPr/>
              <a:t>26/04/2014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7404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45AB819-D40A-4350-81DF-B203EC79AEF6}" type="datetime1">
              <a:rPr lang="en-GB" smtClean="0"/>
              <a:pPr/>
              <a:t>26/04/2014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22719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F27A44-D976-4882-88C3-55897F011664}" type="datetime1">
              <a:rPr lang="en-GB" smtClean="0"/>
              <a:pPr/>
              <a:t>26/04/2014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28185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87BF176-E44D-4736-92E1-15DE8F73E798}" type="datetime1">
              <a:rPr lang="en-GB" smtClean="0"/>
              <a:pPr/>
              <a:t>26/04/2014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95801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FA0B296-4443-4D52-8F2F-3E7783EDF0F8}" type="datetime1">
              <a:rPr lang="en-GB" smtClean="0"/>
              <a:pPr/>
              <a:t>26/04/2014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21443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638F9FB-6F59-4123-893E-BFCC83A7779A}" type="datetime1">
              <a:rPr lang="en-GB" smtClean="0"/>
              <a:pPr/>
              <a:t>26/04/2014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213531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E4A0F4-F8B1-474A-9E9D-07C642E6C0CE}" type="datetime1">
              <a:rPr lang="en-GB" smtClean="0"/>
              <a:pPr/>
              <a:t>26/04/2014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6663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4E5FA-FFC8-436D-A36F-F72227F3FFF0}" type="datetime1">
              <a:rPr lang="en-GB" smtClean="0"/>
              <a:pPr/>
              <a:t>26/04/2014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1A6EBD-EB9A-BB4E-90CB-DE95023EFE98}" type="slidenum">
              <a:rPr lang="en-US" smtClean="0"/>
              <a:pPr/>
              <a:t>‹#›</a:t>
            </a:fld>
            <a:endParaRPr lang="en-US" dirty="0"/>
          </a:p>
        </p:txBody>
      </p:sp>
      <p:pic>
        <p:nvPicPr>
          <p:cNvPr id="5" name="Picture 4" descr="USW logo Raspberry Sc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725" y="314961"/>
            <a:ext cx="1800000" cy="1842893"/>
          </a:xfrm>
          <a:prstGeom prst="rect">
            <a:avLst/>
          </a:prstGeom>
        </p:spPr>
      </p:pic>
    </p:spTree>
    <p:extLst>
      <p:ext uri="{BB962C8B-B14F-4D97-AF65-F5344CB8AC3E}">
        <p14:creationId xmlns:p14="http://schemas.microsoft.com/office/powerpoint/2010/main" val="372834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4CE97D8-E532-42DF-A669-0B96EB441379}" type="datetime1">
              <a:rPr lang="en-GB" smtClean="0"/>
              <a:pPr/>
              <a:t>26/04/2014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295992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AADBBF-AC05-4141-86DD-A1555565FC6C}" type="datetime1">
              <a:rPr lang="en-GB" smtClean="0"/>
              <a:pPr/>
              <a:t>26/04/2014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6966779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DB2CC-2093-4CF4-8D4F-7D23D26EA6D5}" type="datetime1">
              <a:rPr lang="en-GB" smtClean="0"/>
              <a:pPr/>
              <a:t>26/04/2014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A6EBD-EB9A-BB4E-90CB-DE95023EFE98}" type="slidenum">
              <a:rPr lang="en-US" smtClean="0"/>
              <a:pPr/>
              <a:t>‹#›</a:t>
            </a:fld>
            <a:endParaRPr lang="en-US" dirty="0"/>
          </a:p>
        </p:txBody>
      </p:sp>
      <p:cxnSp>
        <p:nvCxnSpPr>
          <p:cNvPr id="7" name="Straight Connector 6"/>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7165893" y="6340154"/>
            <a:ext cx="162256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pic>
        <p:nvPicPr>
          <p:cNvPr id="11" name="Picture 10" descr="USW logo Raspberry Screen.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8725" y="314961"/>
            <a:ext cx="1800000" cy="1842893"/>
          </a:xfrm>
          <a:prstGeom prst="rect">
            <a:avLst/>
          </a:prstGeom>
        </p:spPr>
      </p:pic>
    </p:spTree>
    <p:extLst>
      <p:ext uri="{BB962C8B-B14F-4D97-AF65-F5344CB8AC3E}">
        <p14:creationId xmlns:p14="http://schemas.microsoft.com/office/powerpoint/2010/main" val="354587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600000" cy="3685785"/>
          </a:xfrm>
          <a:prstGeom prst="rect">
            <a:avLst/>
          </a:prstGeom>
        </p:spPr>
      </p:pic>
      <p:sp>
        <p:nvSpPr>
          <p:cNvPr id="13" name="TextBox 12"/>
          <p:cNvSpPr txBox="1"/>
          <p:nvPr/>
        </p:nvSpPr>
        <p:spPr>
          <a:xfrm>
            <a:off x="3755571" y="1350595"/>
            <a:ext cx="4959380" cy="954107"/>
          </a:xfrm>
          <a:prstGeom prst="rect">
            <a:avLst/>
          </a:prstGeom>
          <a:noFill/>
        </p:spPr>
        <p:txBody>
          <a:bodyPr wrap="square" rtlCol="0">
            <a:spAutoFit/>
          </a:bodyPr>
          <a:lstStyle/>
          <a:p>
            <a:r>
              <a:rPr lang="en-US" sz="2800" dirty="0" smtClean="0">
                <a:solidFill>
                  <a:srgbClr val="313133"/>
                </a:solidFill>
                <a:latin typeface="Arial"/>
                <a:cs typeface="Arial"/>
              </a:rPr>
              <a:t>To Share or Not To Share?</a:t>
            </a:r>
            <a:endParaRPr lang="en-US" sz="2800" dirty="0">
              <a:solidFill>
                <a:srgbClr val="6D6F72"/>
              </a:solidFill>
              <a:latin typeface="Arial"/>
              <a:cs typeface="Arial"/>
            </a:endParaRPr>
          </a:p>
          <a:p>
            <a:endParaRPr lang="en-US" sz="2800" dirty="0">
              <a:solidFill>
                <a:srgbClr val="313133"/>
              </a:solidFill>
              <a:latin typeface="Arial"/>
              <a:cs typeface="Arial"/>
            </a:endParaRPr>
          </a:p>
        </p:txBody>
      </p:sp>
      <p:sp>
        <p:nvSpPr>
          <p:cNvPr id="7" name="TextBox 6"/>
          <p:cNvSpPr txBox="1"/>
          <p:nvPr/>
        </p:nvSpPr>
        <p:spPr>
          <a:xfrm>
            <a:off x="3755571" y="2852382"/>
            <a:ext cx="4405790" cy="1477328"/>
          </a:xfrm>
          <a:prstGeom prst="rect">
            <a:avLst/>
          </a:prstGeom>
          <a:noFill/>
        </p:spPr>
        <p:txBody>
          <a:bodyPr wrap="square" rtlCol="0">
            <a:spAutoFit/>
          </a:bodyPr>
          <a:lstStyle/>
          <a:p>
            <a:r>
              <a:rPr lang="en-US" dirty="0" smtClean="0">
                <a:solidFill>
                  <a:srgbClr val="313133"/>
                </a:solidFill>
                <a:latin typeface="Arial"/>
                <a:cs typeface="Arial"/>
              </a:rPr>
              <a:t>Catherine Naamani</a:t>
            </a:r>
          </a:p>
          <a:p>
            <a:r>
              <a:rPr lang="en-US" dirty="0" smtClean="0">
                <a:solidFill>
                  <a:srgbClr val="313133"/>
                </a:solidFill>
                <a:latin typeface="Arial"/>
                <a:cs typeface="Arial"/>
              </a:rPr>
              <a:t>Head of Learning through Technology</a:t>
            </a:r>
          </a:p>
          <a:p>
            <a:endParaRPr lang="en-US" dirty="0" smtClean="0">
              <a:solidFill>
                <a:srgbClr val="313133"/>
              </a:solidFill>
              <a:latin typeface="Arial"/>
              <a:cs typeface="Arial"/>
            </a:endParaRPr>
          </a:p>
          <a:p>
            <a:r>
              <a:rPr lang="en-US" dirty="0" smtClean="0">
                <a:solidFill>
                  <a:srgbClr val="313133"/>
                </a:solidFill>
                <a:latin typeface="Arial"/>
                <a:cs typeface="Arial"/>
              </a:rPr>
              <a:t>@</a:t>
            </a:r>
            <a:r>
              <a:rPr lang="en-US" dirty="0" err="1" smtClean="0">
                <a:solidFill>
                  <a:srgbClr val="313133"/>
                </a:solidFill>
                <a:latin typeface="Arial"/>
                <a:cs typeface="Arial"/>
              </a:rPr>
              <a:t>cnaamani</a:t>
            </a:r>
            <a:endParaRPr lang="en-US" dirty="0" smtClean="0">
              <a:solidFill>
                <a:srgbClr val="313133"/>
              </a:solidFill>
              <a:latin typeface="Arial"/>
              <a:cs typeface="Arial"/>
            </a:endParaRPr>
          </a:p>
          <a:p>
            <a:r>
              <a:rPr lang="en-US" dirty="0" err="1">
                <a:solidFill>
                  <a:srgbClr val="313133"/>
                </a:solidFill>
                <a:latin typeface="Arial"/>
                <a:cs typeface="Arial"/>
              </a:rPr>
              <a:t>c</a:t>
            </a:r>
            <a:r>
              <a:rPr lang="en-US" dirty="0" err="1" smtClean="0">
                <a:solidFill>
                  <a:srgbClr val="313133"/>
                </a:solidFill>
                <a:latin typeface="Arial"/>
                <a:cs typeface="Arial"/>
              </a:rPr>
              <a:t>atherine.naamani@southwales.ac.uk</a:t>
            </a:r>
            <a:endParaRPr lang="en-US" dirty="0">
              <a:solidFill>
                <a:srgbClr val="313133"/>
              </a:solidFill>
              <a:latin typeface="Arial"/>
              <a:cs typeface="Arial"/>
            </a:endParaRPr>
          </a:p>
        </p:txBody>
      </p:sp>
    </p:spTree>
    <p:extLst>
      <p:ext uri="{BB962C8B-B14F-4D97-AF65-F5344CB8AC3E}">
        <p14:creationId xmlns:p14="http://schemas.microsoft.com/office/powerpoint/2010/main" val="34123485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9285" y="815286"/>
            <a:ext cx="4321430" cy="1569660"/>
          </a:xfrm>
          <a:prstGeom prst="rect">
            <a:avLst/>
          </a:prstGeom>
          <a:noFill/>
        </p:spPr>
        <p:txBody>
          <a:bodyPr wrap="square" rtlCol="0">
            <a:spAutoFit/>
          </a:bodyPr>
          <a:lstStyle/>
          <a:p>
            <a:r>
              <a:rPr lang="en-US" sz="2400" dirty="0" smtClean="0">
                <a:solidFill>
                  <a:srgbClr val="313133"/>
                </a:solidFill>
                <a:latin typeface="Arial"/>
                <a:cs typeface="Arial"/>
              </a:rPr>
              <a:t>Accessing Resources</a:t>
            </a:r>
          </a:p>
          <a:p>
            <a:endParaRPr lang="en-US" sz="2400" dirty="0" smtClean="0">
              <a:solidFill>
                <a:srgbClr val="313133"/>
              </a:solidFill>
              <a:latin typeface="Arial"/>
              <a:cs typeface="Arial"/>
            </a:endParaRPr>
          </a:p>
          <a:p>
            <a:endParaRPr lang="en-US" sz="2400" dirty="0" smtClean="0">
              <a:solidFill>
                <a:srgbClr val="313133"/>
              </a:solidFill>
              <a:latin typeface="Arial"/>
              <a:cs typeface="Arial"/>
            </a:endParaRPr>
          </a:p>
          <a:p>
            <a:endParaRPr lang="en-US" sz="2400" dirty="0">
              <a:solidFill>
                <a:srgbClr val="313133"/>
              </a:solidFill>
              <a:latin typeface="Arial"/>
              <a:cs typeface="Arial"/>
            </a:endParaRPr>
          </a:p>
        </p:txBody>
      </p:sp>
      <p:graphicFrame>
        <p:nvGraphicFramePr>
          <p:cNvPr id="4" name="Chart 3"/>
          <p:cNvGraphicFramePr>
            <a:graphicFrameLocks/>
          </p:cNvGraphicFramePr>
          <p:nvPr>
            <p:extLst>
              <p:ext uri="{D42A27DB-BD31-4B8C-83A1-F6EECF244321}">
                <p14:modId xmlns:p14="http://schemas.microsoft.com/office/powerpoint/2010/main" val="956474113"/>
              </p:ext>
            </p:extLst>
          </p:nvPr>
        </p:nvGraphicFramePr>
        <p:xfrm>
          <a:off x="1977571" y="2057400"/>
          <a:ext cx="5660571" cy="36938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24991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1A6EBD-EB9A-BB4E-90CB-DE95023EFE98}" type="slidenum">
              <a:rPr lang="en-US" smtClean="0"/>
              <a:pPr/>
              <a:t>11</a:t>
            </a:fld>
            <a:endParaRPr lang="en-US" dirty="0"/>
          </a:p>
        </p:txBody>
      </p:sp>
      <p:sp>
        <p:nvSpPr>
          <p:cNvPr id="3" name="Rectangle 2"/>
          <p:cNvSpPr/>
          <p:nvPr/>
        </p:nvSpPr>
        <p:spPr>
          <a:xfrm>
            <a:off x="830943" y="2068290"/>
            <a:ext cx="7855857" cy="2246769"/>
          </a:xfrm>
          <a:prstGeom prst="rect">
            <a:avLst/>
          </a:prstGeom>
        </p:spPr>
        <p:txBody>
          <a:bodyPr wrap="square">
            <a:spAutoFit/>
          </a:bodyPr>
          <a:lstStyle/>
          <a:p>
            <a:r>
              <a:rPr lang="en-US" sz="2800" dirty="0" smtClean="0">
                <a:latin typeface="Arial"/>
                <a:cs typeface="Arial"/>
              </a:rPr>
              <a:t>‘The </a:t>
            </a:r>
            <a:r>
              <a:rPr lang="en-US" sz="2800" dirty="0">
                <a:latin typeface="Arial"/>
                <a:cs typeface="Arial"/>
              </a:rPr>
              <a:t>abundance of </a:t>
            </a:r>
            <a:r>
              <a:rPr lang="en-US" sz="2800" b="1" dirty="0">
                <a:latin typeface="Arial"/>
                <a:cs typeface="Arial"/>
              </a:rPr>
              <a:t>resources</a:t>
            </a:r>
            <a:r>
              <a:rPr lang="en-US" sz="2800" dirty="0">
                <a:latin typeface="Arial"/>
                <a:cs typeface="Arial"/>
              </a:rPr>
              <a:t> and relationships made easily accessible via the Internet is increasingly challenging us to revisit our roles as </a:t>
            </a:r>
            <a:r>
              <a:rPr lang="en-US" sz="2800" dirty="0" smtClean="0">
                <a:latin typeface="Arial"/>
                <a:cs typeface="Arial"/>
              </a:rPr>
              <a:t>educators’ </a:t>
            </a:r>
            <a:r>
              <a:rPr lang="en-US" sz="2800" i="1" dirty="0" smtClean="0">
                <a:latin typeface="Arial"/>
                <a:cs typeface="Arial"/>
              </a:rPr>
              <a:t>The Horizon Report, in Stephens, 2013</a:t>
            </a:r>
            <a:endParaRPr lang="en-US" sz="2800" i="1" dirty="0">
              <a:latin typeface="Arial"/>
              <a:cs typeface="Arial"/>
            </a:endParaRPr>
          </a:p>
        </p:txBody>
      </p:sp>
    </p:spTree>
    <p:extLst>
      <p:ext uri="{BB962C8B-B14F-4D97-AF65-F5344CB8AC3E}">
        <p14:creationId xmlns:p14="http://schemas.microsoft.com/office/powerpoint/2010/main" val="329219851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1A6EBD-EB9A-BB4E-90CB-DE95023EFE98}" type="slidenum">
              <a:rPr lang="en-US" smtClean="0"/>
              <a:pPr/>
              <a:t>12</a:t>
            </a:fld>
            <a:endParaRPr lang="en-US" dirty="0"/>
          </a:p>
        </p:txBody>
      </p:sp>
      <p:sp>
        <p:nvSpPr>
          <p:cNvPr id="3" name="TextBox 2"/>
          <p:cNvSpPr txBox="1"/>
          <p:nvPr/>
        </p:nvSpPr>
        <p:spPr>
          <a:xfrm>
            <a:off x="2449285" y="815286"/>
            <a:ext cx="4321430" cy="1077218"/>
          </a:xfrm>
          <a:prstGeom prst="rect">
            <a:avLst/>
          </a:prstGeom>
          <a:noFill/>
        </p:spPr>
        <p:txBody>
          <a:bodyPr wrap="square" rtlCol="0">
            <a:spAutoFit/>
          </a:bodyPr>
          <a:lstStyle/>
          <a:p>
            <a:r>
              <a:rPr lang="en-US" sz="3200" dirty="0" smtClean="0">
                <a:solidFill>
                  <a:srgbClr val="313133"/>
                </a:solidFill>
                <a:latin typeface="Arial"/>
                <a:cs typeface="Arial"/>
              </a:rPr>
              <a:t>Challenges</a:t>
            </a:r>
            <a:endParaRPr lang="en-US" sz="3200" dirty="0" smtClean="0">
              <a:solidFill>
                <a:srgbClr val="313133"/>
              </a:solidFill>
              <a:latin typeface="Arial"/>
              <a:cs typeface="Arial"/>
            </a:endParaRPr>
          </a:p>
          <a:p>
            <a:endParaRPr lang="en-US" sz="3200" dirty="0">
              <a:solidFill>
                <a:srgbClr val="313133"/>
              </a:solidFill>
              <a:latin typeface="Arial"/>
              <a:cs typeface="Arial"/>
            </a:endParaRPr>
          </a:p>
        </p:txBody>
      </p:sp>
      <p:sp>
        <p:nvSpPr>
          <p:cNvPr id="4" name="Rectangle 3"/>
          <p:cNvSpPr/>
          <p:nvPr/>
        </p:nvSpPr>
        <p:spPr>
          <a:xfrm>
            <a:off x="381000" y="2373646"/>
            <a:ext cx="4103715" cy="1569660"/>
          </a:xfrm>
          <a:prstGeom prst="rect">
            <a:avLst/>
          </a:prstGeom>
        </p:spPr>
        <p:txBody>
          <a:bodyPr wrap="square">
            <a:spAutoFit/>
          </a:bodyPr>
          <a:lstStyle/>
          <a:p>
            <a:r>
              <a:rPr lang="en-US" baseline="30000" dirty="0" smtClean="0"/>
              <a:t>‘A mixture of the tools above, but often find clearing with copyright issues takes a very long time and one ends up looking for OER (Open Educational Resources) instead, but these poorly classified or tagged modules can be time consuming to find. Students often find and use their own or shared or purchased apps. Since not all students have access to mobile devices one cannot recommend these for general use in order not to disadvantage some students.’</a:t>
            </a:r>
            <a:endParaRPr lang="en-US" dirty="0"/>
          </a:p>
        </p:txBody>
      </p:sp>
      <p:sp>
        <p:nvSpPr>
          <p:cNvPr id="5" name="Rectangle 4"/>
          <p:cNvSpPr/>
          <p:nvPr/>
        </p:nvSpPr>
        <p:spPr>
          <a:xfrm>
            <a:off x="381000" y="4212551"/>
            <a:ext cx="4103715" cy="646331"/>
          </a:xfrm>
          <a:prstGeom prst="rect">
            <a:avLst/>
          </a:prstGeom>
        </p:spPr>
        <p:txBody>
          <a:bodyPr wrap="square">
            <a:spAutoFit/>
          </a:bodyPr>
          <a:lstStyle/>
          <a:p>
            <a:r>
              <a:rPr lang="en-US" baseline="30000" dirty="0" smtClean="0"/>
              <a:t>‘Greater </a:t>
            </a:r>
            <a:r>
              <a:rPr lang="en-US" baseline="30000" dirty="0"/>
              <a:t>access to the most current editions of journals. It is almost useless when students can only access free </a:t>
            </a:r>
            <a:r>
              <a:rPr lang="en-US" baseline="30000" dirty="0" err="1"/>
              <a:t>full­text</a:t>
            </a:r>
            <a:r>
              <a:rPr lang="en-US" baseline="30000" dirty="0"/>
              <a:t> articles online once they 1, 3 or 5 years old</a:t>
            </a:r>
            <a:r>
              <a:rPr lang="en-US" baseline="30000" dirty="0" smtClean="0"/>
              <a:t>.’</a:t>
            </a:r>
            <a:endParaRPr lang="en-US" dirty="0"/>
          </a:p>
        </p:txBody>
      </p:sp>
      <p:sp>
        <p:nvSpPr>
          <p:cNvPr id="6" name="Rectangle 5"/>
          <p:cNvSpPr/>
          <p:nvPr/>
        </p:nvSpPr>
        <p:spPr>
          <a:xfrm>
            <a:off x="381000" y="5175739"/>
            <a:ext cx="4103715" cy="461665"/>
          </a:xfrm>
          <a:prstGeom prst="rect">
            <a:avLst/>
          </a:prstGeom>
        </p:spPr>
        <p:txBody>
          <a:bodyPr wrap="square">
            <a:spAutoFit/>
          </a:bodyPr>
          <a:lstStyle/>
          <a:p>
            <a:r>
              <a:rPr lang="en-US" baseline="30000" dirty="0" smtClean="0"/>
              <a:t>‘More </a:t>
            </a:r>
            <a:r>
              <a:rPr lang="en-US" baseline="30000" dirty="0"/>
              <a:t>'User Guides' to help with navigation and </a:t>
            </a:r>
            <a:r>
              <a:rPr lang="en-US" baseline="30000" dirty="0" err="1"/>
              <a:t>e­tasks</a:t>
            </a:r>
            <a:r>
              <a:rPr lang="en-US" baseline="30000" dirty="0"/>
              <a:t>. Better integration of </a:t>
            </a:r>
            <a:r>
              <a:rPr lang="en-US" baseline="30000" dirty="0" err="1"/>
              <a:t>e­content</a:t>
            </a:r>
            <a:r>
              <a:rPr lang="en-US" baseline="30000" dirty="0"/>
              <a:t> ­ there is a lot of incompatibility</a:t>
            </a:r>
            <a:r>
              <a:rPr lang="en-US" baseline="30000" dirty="0" smtClean="0"/>
              <a:t>.’</a:t>
            </a:r>
            <a:endParaRPr lang="en-US" dirty="0"/>
          </a:p>
        </p:txBody>
      </p:sp>
      <p:sp>
        <p:nvSpPr>
          <p:cNvPr id="7" name="Rectangle 6"/>
          <p:cNvSpPr/>
          <p:nvPr/>
        </p:nvSpPr>
        <p:spPr>
          <a:xfrm>
            <a:off x="4662709" y="2560101"/>
            <a:ext cx="4024091" cy="461665"/>
          </a:xfrm>
          <a:prstGeom prst="rect">
            <a:avLst/>
          </a:prstGeom>
        </p:spPr>
        <p:txBody>
          <a:bodyPr wrap="square">
            <a:spAutoFit/>
          </a:bodyPr>
          <a:lstStyle/>
          <a:p>
            <a:r>
              <a:rPr lang="en-US" baseline="30000" dirty="0" smtClean="0"/>
              <a:t>‘More </a:t>
            </a:r>
            <a:r>
              <a:rPr lang="en-US" baseline="30000" dirty="0"/>
              <a:t>effective MLE that allowed resources to be re­used and </a:t>
            </a:r>
            <a:r>
              <a:rPr lang="en-US" baseline="30000" dirty="0" smtClean="0"/>
              <a:t>shared more </a:t>
            </a:r>
            <a:r>
              <a:rPr lang="en-US" baseline="30000" dirty="0"/>
              <a:t>effectively. </a:t>
            </a:r>
            <a:r>
              <a:rPr lang="en-US" baseline="30000" dirty="0" smtClean="0"/>
              <a:t>‘</a:t>
            </a:r>
            <a:endParaRPr lang="en-US" dirty="0"/>
          </a:p>
        </p:txBody>
      </p:sp>
      <p:sp>
        <p:nvSpPr>
          <p:cNvPr id="8" name="Rectangle 7"/>
          <p:cNvSpPr/>
          <p:nvPr/>
        </p:nvSpPr>
        <p:spPr>
          <a:xfrm>
            <a:off x="4648002" y="3587769"/>
            <a:ext cx="4038798" cy="830997"/>
          </a:xfrm>
          <a:prstGeom prst="rect">
            <a:avLst/>
          </a:prstGeom>
        </p:spPr>
        <p:txBody>
          <a:bodyPr wrap="square">
            <a:spAutoFit/>
          </a:bodyPr>
          <a:lstStyle/>
          <a:p>
            <a:r>
              <a:rPr lang="en-US" baseline="30000" dirty="0" smtClean="0"/>
              <a:t>‘An </a:t>
            </a:r>
            <a:r>
              <a:rPr lang="en-US" baseline="30000" dirty="0"/>
              <a:t>easier method of embedding video clips would be useful. Software available on desktop machines for screen recording would be a good way of providing examples in an interactive way</a:t>
            </a:r>
            <a:r>
              <a:rPr lang="en-US" baseline="30000" dirty="0" smtClean="0"/>
              <a:t>.’</a:t>
            </a:r>
            <a:endParaRPr lang="en-US" dirty="0"/>
          </a:p>
        </p:txBody>
      </p:sp>
      <p:sp>
        <p:nvSpPr>
          <p:cNvPr id="9" name="Rectangle 8"/>
          <p:cNvSpPr/>
          <p:nvPr/>
        </p:nvSpPr>
        <p:spPr>
          <a:xfrm>
            <a:off x="4662712" y="4847383"/>
            <a:ext cx="3714629" cy="276999"/>
          </a:xfrm>
          <a:prstGeom prst="rect">
            <a:avLst/>
          </a:prstGeom>
        </p:spPr>
        <p:txBody>
          <a:bodyPr wrap="none">
            <a:spAutoFit/>
          </a:bodyPr>
          <a:lstStyle/>
          <a:p>
            <a:r>
              <a:rPr lang="en-US" baseline="30000" dirty="0" smtClean="0"/>
              <a:t>‘Making </a:t>
            </a:r>
            <a:r>
              <a:rPr lang="en-US" baseline="30000" dirty="0"/>
              <a:t>it simple to upload large audio files to </a:t>
            </a:r>
            <a:r>
              <a:rPr lang="en-US" baseline="30000" dirty="0" smtClean="0"/>
              <a:t>Moodle’.</a:t>
            </a:r>
            <a:endParaRPr lang="en-US" dirty="0"/>
          </a:p>
        </p:txBody>
      </p:sp>
    </p:spTree>
    <p:extLst>
      <p:ext uri="{BB962C8B-B14F-4D97-AF65-F5344CB8AC3E}">
        <p14:creationId xmlns:p14="http://schemas.microsoft.com/office/powerpoint/2010/main" val="27663420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195512"/>
            <a:ext cx="8229600" cy="4525963"/>
          </a:xfrm>
        </p:spPr>
        <p:txBody>
          <a:bodyPr/>
          <a:lstStyle/>
          <a:p>
            <a:r>
              <a:rPr lang="en-US" sz="2800" dirty="0" smtClean="0">
                <a:latin typeface="Arial"/>
                <a:cs typeface="Arial"/>
              </a:rPr>
              <a:t>Training and staff development</a:t>
            </a:r>
          </a:p>
          <a:p>
            <a:r>
              <a:rPr lang="en-US" sz="2800" dirty="0" smtClean="0">
                <a:latin typeface="Arial"/>
                <a:cs typeface="Arial"/>
              </a:rPr>
              <a:t>Support for students</a:t>
            </a:r>
          </a:p>
          <a:p>
            <a:pPr lvl="1"/>
            <a:r>
              <a:rPr lang="en-US" sz="2400" dirty="0" smtClean="0">
                <a:latin typeface="Arial"/>
                <a:cs typeface="Arial"/>
              </a:rPr>
              <a:t>Digital literacy</a:t>
            </a:r>
          </a:p>
          <a:p>
            <a:pPr lvl="1"/>
            <a:r>
              <a:rPr lang="en-US" sz="2400" dirty="0" smtClean="0">
                <a:latin typeface="Arial"/>
                <a:cs typeface="Arial"/>
              </a:rPr>
              <a:t>Information literacy</a:t>
            </a:r>
          </a:p>
          <a:p>
            <a:r>
              <a:rPr lang="en-US" sz="2800" dirty="0" smtClean="0">
                <a:latin typeface="Arial"/>
                <a:cs typeface="Arial"/>
              </a:rPr>
              <a:t>Review the interface</a:t>
            </a:r>
          </a:p>
          <a:p>
            <a:r>
              <a:rPr lang="en-US" sz="2800" dirty="0" smtClean="0">
                <a:latin typeface="Arial"/>
                <a:cs typeface="Arial"/>
              </a:rPr>
              <a:t>Responsiveness</a:t>
            </a:r>
          </a:p>
          <a:p>
            <a:r>
              <a:rPr lang="en-US" sz="2800" dirty="0" smtClean="0">
                <a:latin typeface="Arial"/>
                <a:cs typeface="Arial"/>
              </a:rPr>
              <a:t>Content management</a:t>
            </a:r>
          </a:p>
        </p:txBody>
      </p:sp>
      <p:sp>
        <p:nvSpPr>
          <p:cNvPr id="2" name="Slide Number Placeholder 1"/>
          <p:cNvSpPr>
            <a:spLocks noGrp="1"/>
          </p:cNvSpPr>
          <p:nvPr>
            <p:ph type="sldNum" sz="quarter" idx="12"/>
          </p:nvPr>
        </p:nvSpPr>
        <p:spPr/>
        <p:txBody>
          <a:bodyPr/>
          <a:lstStyle/>
          <a:p>
            <a:fld id="{B41A6EBD-EB9A-BB4E-90CB-DE95023EFE98}" type="slidenum">
              <a:rPr lang="en-US" smtClean="0"/>
              <a:pPr/>
              <a:t>13</a:t>
            </a:fld>
            <a:endParaRPr lang="en-US" dirty="0"/>
          </a:p>
        </p:txBody>
      </p:sp>
      <p:sp>
        <p:nvSpPr>
          <p:cNvPr id="6" name="TextBox 5"/>
          <p:cNvSpPr txBox="1"/>
          <p:nvPr/>
        </p:nvSpPr>
        <p:spPr>
          <a:xfrm>
            <a:off x="2449285" y="815286"/>
            <a:ext cx="4321430" cy="1077218"/>
          </a:xfrm>
          <a:prstGeom prst="rect">
            <a:avLst/>
          </a:prstGeom>
          <a:noFill/>
        </p:spPr>
        <p:txBody>
          <a:bodyPr wrap="square" rtlCol="0">
            <a:spAutoFit/>
          </a:bodyPr>
          <a:lstStyle/>
          <a:p>
            <a:r>
              <a:rPr lang="en-US" sz="3200" dirty="0" smtClean="0">
                <a:solidFill>
                  <a:srgbClr val="313133"/>
                </a:solidFill>
                <a:latin typeface="Arial"/>
                <a:cs typeface="Arial"/>
              </a:rPr>
              <a:t>Overcoming Barriers</a:t>
            </a:r>
          </a:p>
          <a:p>
            <a:endParaRPr lang="en-US" sz="3200" dirty="0">
              <a:solidFill>
                <a:srgbClr val="313133"/>
              </a:solidFill>
              <a:latin typeface="Arial"/>
              <a:cs typeface="Arial"/>
            </a:endParaRPr>
          </a:p>
        </p:txBody>
      </p:sp>
    </p:spTree>
    <p:extLst>
      <p:ext uri="{BB962C8B-B14F-4D97-AF65-F5344CB8AC3E}">
        <p14:creationId xmlns:p14="http://schemas.microsoft.com/office/powerpoint/2010/main" val="2876619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5" y="314961"/>
            <a:ext cx="1800000" cy="1842893"/>
          </a:xfrm>
          <a:prstGeom prst="rect">
            <a:avLst/>
          </a:prstGeom>
        </p:spPr>
      </p:pic>
      <p:sp>
        <p:nvSpPr>
          <p:cNvPr id="14" name="TextBox 13"/>
          <p:cNvSpPr txBox="1"/>
          <p:nvPr/>
        </p:nvSpPr>
        <p:spPr>
          <a:xfrm>
            <a:off x="2449285" y="815286"/>
            <a:ext cx="4321430" cy="830997"/>
          </a:xfrm>
          <a:prstGeom prst="rect">
            <a:avLst/>
          </a:prstGeom>
          <a:noFill/>
        </p:spPr>
        <p:txBody>
          <a:bodyPr wrap="square" rtlCol="0">
            <a:spAutoFit/>
          </a:bodyPr>
          <a:lstStyle/>
          <a:p>
            <a:r>
              <a:rPr lang="en-US" sz="2400" dirty="0" smtClean="0">
                <a:solidFill>
                  <a:srgbClr val="313133"/>
                </a:solidFill>
                <a:latin typeface="Arial"/>
                <a:cs typeface="Arial"/>
              </a:rPr>
              <a:t>OER at USW</a:t>
            </a:r>
            <a:r>
              <a:rPr lang="en-US" sz="2400" dirty="0"/>
              <a:t>  </a:t>
            </a:r>
            <a:endParaRPr lang="en-US" sz="2400" dirty="0" smtClean="0">
              <a:solidFill>
                <a:srgbClr val="313133"/>
              </a:solidFill>
              <a:latin typeface="Arial"/>
              <a:cs typeface="Arial"/>
            </a:endParaRPr>
          </a:p>
          <a:p>
            <a:endParaRPr lang="en-US" sz="2400" dirty="0">
              <a:solidFill>
                <a:srgbClr val="313133"/>
              </a:solidFill>
              <a:latin typeface="Arial"/>
              <a:cs typeface="Arial"/>
            </a:endParaRPr>
          </a:p>
        </p:txBody>
      </p:sp>
      <p:pic>
        <p:nvPicPr>
          <p:cNvPr id="2" name="Picture 1" descr="Screen Shot 2014-04-10 at 12.34.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0746" y="1061357"/>
            <a:ext cx="4039937" cy="2739572"/>
          </a:xfrm>
          <a:prstGeom prst="rect">
            <a:avLst/>
          </a:prstGeom>
        </p:spPr>
      </p:pic>
      <p:pic>
        <p:nvPicPr>
          <p:cNvPr id="3" name="Picture 2" descr="Screen Shot 2014-04-10 at 12.50.5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919" y="2157854"/>
            <a:ext cx="3797766" cy="2757714"/>
          </a:xfrm>
          <a:prstGeom prst="rect">
            <a:avLst/>
          </a:prstGeom>
        </p:spPr>
      </p:pic>
      <p:pic>
        <p:nvPicPr>
          <p:cNvPr id="4" name="Picture 3" descr="Screen Shot 2014-04-10 at 12.52.3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6637" y="2993571"/>
            <a:ext cx="3572416" cy="2993572"/>
          </a:xfrm>
          <a:prstGeom prst="rect">
            <a:avLst/>
          </a:prstGeom>
        </p:spPr>
      </p:pic>
    </p:spTree>
    <p:extLst>
      <p:ext uri="{BB962C8B-B14F-4D97-AF65-F5344CB8AC3E}">
        <p14:creationId xmlns:p14="http://schemas.microsoft.com/office/powerpoint/2010/main" val="2275252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1000"/>
                                        <p:tgtEl>
                                          <p:spTgt spid="4"/>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9285" y="815286"/>
            <a:ext cx="4321430" cy="1200329"/>
          </a:xfrm>
          <a:prstGeom prst="rect">
            <a:avLst/>
          </a:prstGeom>
          <a:noFill/>
        </p:spPr>
        <p:txBody>
          <a:bodyPr wrap="square" rtlCol="0">
            <a:spAutoFit/>
          </a:bodyPr>
          <a:lstStyle/>
          <a:p>
            <a:r>
              <a:rPr lang="en-US" sz="3600" dirty="0" smtClean="0">
                <a:solidFill>
                  <a:srgbClr val="313133"/>
                </a:solidFill>
                <a:latin typeface="Arial"/>
                <a:cs typeface="Arial"/>
              </a:rPr>
              <a:t>Background</a:t>
            </a:r>
            <a:endParaRPr lang="en-US" sz="3600" dirty="0" smtClean="0">
              <a:solidFill>
                <a:srgbClr val="313133"/>
              </a:solidFill>
              <a:latin typeface="Arial"/>
              <a:cs typeface="Arial"/>
            </a:endParaRPr>
          </a:p>
          <a:p>
            <a:endParaRPr lang="en-US" sz="3600" dirty="0">
              <a:solidFill>
                <a:srgbClr val="313133"/>
              </a:solidFill>
              <a:latin typeface="Arial"/>
              <a:cs typeface="Arial"/>
            </a:endParaRPr>
          </a:p>
        </p:txBody>
      </p:sp>
      <p:sp>
        <p:nvSpPr>
          <p:cNvPr id="7" name="Content Placeholder 6"/>
          <p:cNvSpPr>
            <a:spLocks noGrp="1"/>
          </p:cNvSpPr>
          <p:nvPr>
            <p:ph idx="1"/>
          </p:nvPr>
        </p:nvSpPr>
        <p:spPr>
          <a:xfrm>
            <a:off x="457200" y="2126347"/>
            <a:ext cx="8229600" cy="4525963"/>
          </a:xfrm>
        </p:spPr>
        <p:txBody>
          <a:bodyPr/>
          <a:lstStyle/>
          <a:p>
            <a:r>
              <a:rPr lang="en-US" dirty="0" smtClean="0">
                <a:latin typeface="Arial"/>
                <a:cs typeface="Arial"/>
              </a:rPr>
              <a:t>USW formed in April 2013</a:t>
            </a:r>
          </a:p>
          <a:p>
            <a:pPr marL="0" indent="0">
              <a:buNone/>
            </a:pPr>
            <a:endParaRPr lang="en-US" dirty="0" smtClean="0">
              <a:latin typeface="Arial"/>
              <a:cs typeface="Arial"/>
            </a:endParaRPr>
          </a:p>
          <a:p>
            <a:r>
              <a:rPr lang="en-US" dirty="0" smtClean="0">
                <a:latin typeface="Arial"/>
                <a:cs typeface="Arial"/>
              </a:rPr>
              <a:t>Variety of tools and systems</a:t>
            </a:r>
          </a:p>
          <a:p>
            <a:pPr marL="0" indent="0">
              <a:buNone/>
            </a:pPr>
            <a:endParaRPr lang="en-US" dirty="0" smtClean="0">
              <a:latin typeface="Arial"/>
              <a:cs typeface="Arial"/>
            </a:endParaRPr>
          </a:p>
          <a:p>
            <a:r>
              <a:rPr lang="en-US" dirty="0" smtClean="0">
                <a:latin typeface="Arial"/>
                <a:cs typeface="Arial"/>
              </a:rPr>
              <a:t>2 VLEs (Moodle &amp; Blackboard)</a:t>
            </a:r>
            <a:endParaRPr lang="en-US" dirty="0">
              <a:latin typeface="Arial"/>
              <a:cs typeface="Arial"/>
            </a:endParaRPr>
          </a:p>
        </p:txBody>
      </p:sp>
    </p:spTree>
    <p:extLst>
      <p:ext uri="{BB962C8B-B14F-4D97-AF65-F5344CB8AC3E}">
        <p14:creationId xmlns:p14="http://schemas.microsoft.com/office/powerpoint/2010/main" val="37941003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1A6EBD-EB9A-BB4E-90CB-DE95023EFE98}" type="slidenum">
              <a:rPr lang="en-US" smtClean="0"/>
              <a:pPr/>
              <a:t>4</a:t>
            </a:fld>
            <a:endParaRPr lang="en-US" dirty="0"/>
          </a:p>
        </p:txBody>
      </p:sp>
      <p:sp>
        <p:nvSpPr>
          <p:cNvPr id="7" name="TextBox 6"/>
          <p:cNvSpPr txBox="1"/>
          <p:nvPr/>
        </p:nvSpPr>
        <p:spPr>
          <a:xfrm rot="10800000" flipV="1">
            <a:off x="1643874" y="1877458"/>
            <a:ext cx="6633150" cy="1077218"/>
          </a:xfrm>
          <a:prstGeom prst="rect">
            <a:avLst/>
          </a:prstGeom>
          <a:noFill/>
        </p:spPr>
        <p:txBody>
          <a:bodyPr wrap="square" rtlCol="0">
            <a:spAutoFit/>
          </a:bodyPr>
          <a:lstStyle/>
          <a:p>
            <a:r>
              <a:rPr lang="en-US" sz="3200" baseline="30000" dirty="0">
                <a:latin typeface="Arial"/>
                <a:cs typeface="Arial"/>
              </a:rPr>
              <a:t>‘Global competition and financial crisis [mean that] radically new approaches to learning are now needed’ </a:t>
            </a:r>
            <a:r>
              <a:rPr lang="en-US" sz="3200" i="1" baseline="30000" dirty="0">
                <a:latin typeface="Arial"/>
                <a:cs typeface="Arial"/>
              </a:rPr>
              <a:t>Brown &amp; </a:t>
            </a:r>
            <a:r>
              <a:rPr lang="en-US" sz="3200" i="1" baseline="30000" dirty="0" err="1">
                <a:latin typeface="Arial"/>
                <a:cs typeface="Arial"/>
              </a:rPr>
              <a:t>Snower</a:t>
            </a:r>
            <a:r>
              <a:rPr lang="en-US" sz="3200" i="1" baseline="30000" dirty="0">
                <a:latin typeface="Arial"/>
                <a:cs typeface="Arial"/>
              </a:rPr>
              <a:t>, 2012</a:t>
            </a:r>
            <a:endParaRPr lang="en-US" sz="3200" i="1" baseline="30000" dirty="0">
              <a:latin typeface="Arial"/>
              <a:cs typeface="Arial"/>
            </a:endParaRPr>
          </a:p>
        </p:txBody>
      </p:sp>
      <p:sp>
        <p:nvSpPr>
          <p:cNvPr id="8" name="Rectangle 7"/>
          <p:cNvSpPr/>
          <p:nvPr/>
        </p:nvSpPr>
        <p:spPr>
          <a:xfrm>
            <a:off x="1643874" y="3335457"/>
            <a:ext cx="7112000" cy="2062102"/>
          </a:xfrm>
          <a:prstGeom prst="rect">
            <a:avLst/>
          </a:prstGeom>
        </p:spPr>
        <p:txBody>
          <a:bodyPr wrap="square">
            <a:spAutoFit/>
          </a:bodyPr>
          <a:lstStyle/>
          <a:p>
            <a:r>
              <a:rPr lang="en-US" sz="3200" baseline="30000" dirty="0" smtClean="0">
                <a:latin typeface="Arial"/>
                <a:cs typeface="Arial"/>
              </a:rPr>
              <a:t>‘We </a:t>
            </a:r>
            <a:r>
              <a:rPr lang="en-US" sz="3200" baseline="30000" dirty="0">
                <a:latin typeface="Arial"/>
                <a:cs typeface="Arial"/>
              </a:rPr>
              <a:t>can expect these </a:t>
            </a:r>
            <a:r>
              <a:rPr lang="en-US" sz="3200" baseline="30000" dirty="0" smtClean="0">
                <a:latin typeface="Arial"/>
                <a:cs typeface="Arial"/>
              </a:rPr>
              <a:t>innovations </a:t>
            </a:r>
            <a:r>
              <a:rPr lang="en-US" sz="3200" i="1" baseline="30000" dirty="0" smtClean="0">
                <a:latin typeface="Arial"/>
                <a:cs typeface="Arial"/>
              </a:rPr>
              <a:t>(technology innovation and Open Education) </a:t>
            </a:r>
            <a:r>
              <a:rPr lang="en-US" sz="3200" baseline="30000" dirty="0" smtClean="0">
                <a:latin typeface="Arial"/>
                <a:cs typeface="Arial"/>
              </a:rPr>
              <a:t>to </a:t>
            </a:r>
            <a:r>
              <a:rPr lang="en-US" sz="3200" baseline="30000" dirty="0">
                <a:latin typeface="Arial"/>
                <a:cs typeface="Arial"/>
              </a:rPr>
              <a:t>create a series of new opportunities that </a:t>
            </a:r>
            <a:r>
              <a:rPr lang="en-US" sz="3200" baseline="30000" dirty="0" smtClean="0">
                <a:latin typeface="Arial"/>
                <a:cs typeface="Arial"/>
              </a:rPr>
              <a:t>will </a:t>
            </a:r>
            <a:r>
              <a:rPr lang="en-US" sz="3200" baseline="30000" dirty="0">
                <a:latin typeface="Arial"/>
                <a:cs typeface="Arial"/>
              </a:rPr>
              <a:t>address and improve some of the enduring issues that have faced </a:t>
            </a:r>
            <a:r>
              <a:rPr lang="en-US" sz="3200" baseline="30000" dirty="0" smtClean="0">
                <a:latin typeface="Arial"/>
                <a:cs typeface="Arial"/>
              </a:rPr>
              <a:t>education</a:t>
            </a:r>
            <a:r>
              <a:rPr lang="en-US" sz="3200" baseline="30000" dirty="0">
                <a:latin typeface="Arial"/>
                <a:cs typeface="Arial"/>
              </a:rPr>
              <a:t>—such as access and quality—with the </a:t>
            </a:r>
            <a:r>
              <a:rPr lang="en-US" sz="3200" baseline="30000" dirty="0" smtClean="0">
                <a:latin typeface="Arial"/>
                <a:cs typeface="Arial"/>
              </a:rPr>
              <a:t>potential </a:t>
            </a:r>
            <a:r>
              <a:rPr lang="en-US" sz="3200" baseline="30000" dirty="0">
                <a:latin typeface="Arial"/>
                <a:cs typeface="Arial"/>
              </a:rPr>
              <a:t>to radically alter its ecology and </a:t>
            </a:r>
            <a:r>
              <a:rPr lang="en-US" sz="3200" baseline="30000" dirty="0" smtClean="0">
                <a:latin typeface="Arial"/>
                <a:cs typeface="Arial"/>
              </a:rPr>
              <a:t>economics’. </a:t>
            </a:r>
            <a:r>
              <a:rPr lang="en-US" sz="3200" i="1" baseline="30000" dirty="0" smtClean="0">
                <a:latin typeface="Arial"/>
                <a:cs typeface="Arial"/>
              </a:rPr>
              <a:t>Kumar, 2012</a:t>
            </a:r>
            <a:endParaRPr lang="en-US" sz="3200" i="1" dirty="0">
              <a:latin typeface="Arial"/>
              <a:cs typeface="Arial"/>
            </a:endParaRPr>
          </a:p>
        </p:txBody>
      </p:sp>
    </p:spTree>
    <p:extLst>
      <p:ext uri="{BB962C8B-B14F-4D97-AF65-F5344CB8AC3E}">
        <p14:creationId xmlns:p14="http://schemas.microsoft.com/office/powerpoint/2010/main" val="240631261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1A6EBD-EB9A-BB4E-90CB-DE95023EFE98}" type="slidenum">
              <a:rPr lang="en-US" smtClean="0"/>
              <a:pPr/>
              <a:t>5</a:t>
            </a:fld>
            <a:endParaRPr lang="en-US" dirty="0"/>
          </a:p>
        </p:txBody>
      </p:sp>
      <p:sp>
        <p:nvSpPr>
          <p:cNvPr id="5" name="TextBox 4"/>
          <p:cNvSpPr txBox="1"/>
          <p:nvPr/>
        </p:nvSpPr>
        <p:spPr>
          <a:xfrm>
            <a:off x="2449285" y="815286"/>
            <a:ext cx="5860144" cy="1200328"/>
          </a:xfrm>
          <a:prstGeom prst="rect">
            <a:avLst/>
          </a:prstGeom>
          <a:noFill/>
        </p:spPr>
        <p:txBody>
          <a:bodyPr wrap="square" rtlCol="0">
            <a:spAutoFit/>
          </a:bodyPr>
          <a:lstStyle/>
          <a:p>
            <a:r>
              <a:rPr lang="en-US" sz="2400" dirty="0">
                <a:latin typeface="Arial"/>
                <a:cs typeface="Arial"/>
              </a:rPr>
              <a:t>What online content do you use in your studies? </a:t>
            </a:r>
            <a:endParaRPr lang="en-US" sz="2400" dirty="0">
              <a:latin typeface="Arial"/>
              <a:cs typeface="Arial"/>
            </a:endParaRPr>
          </a:p>
          <a:p>
            <a:endParaRPr lang="en-US" sz="2400" dirty="0">
              <a:solidFill>
                <a:srgbClr val="313133"/>
              </a:solidFill>
              <a:latin typeface="Arial"/>
              <a:cs typeface="Arial"/>
            </a:endParaRPr>
          </a:p>
        </p:txBody>
      </p:sp>
      <p:graphicFrame>
        <p:nvGraphicFramePr>
          <p:cNvPr id="6" name="Chart 5"/>
          <p:cNvGraphicFramePr>
            <a:graphicFrameLocks/>
          </p:cNvGraphicFramePr>
          <p:nvPr>
            <p:extLst>
              <p:ext uri="{D42A27DB-BD31-4B8C-83A1-F6EECF244321}">
                <p14:modId xmlns:p14="http://schemas.microsoft.com/office/powerpoint/2010/main" val="1035708940"/>
              </p:ext>
            </p:extLst>
          </p:nvPr>
        </p:nvGraphicFramePr>
        <p:xfrm>
          <a:off x="1487714" y="2333625"/>
          <a:ext cx="6172200" cy="3714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0416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1A6EBD-EB9A-BB4E-90CB-DE95023EFE98}" type="slidenum">
              <a:rPr lang="en-US" smtClean="0"/>
              <a:pPr/>
              <a:t>6</a:t>
            </a:fld>
            <a:endParaRPr lang="en-US" dirty="0"/>
          </a:p>
        </p:txBody>
      </p:sp>
      <p:graphicFrame>
        <p:nvGraphicFramePr>
          <p:cNvPr id="3" name="Chart 2"/>
          <p:cNvGraphicFramePr>
            <a:graphicFrameLocks/>
          </p:cNvGraphicFramePr>
          <p:nvPr>
            <p:extLst>
              <p:ext uri="{D42A27DB-BD31-4B8C-83A1-F6EECF244321}">
                <p14:modId xmlns:p14="http://schemas.microsoft.com/office/powerpoint/2010/main" val="3052858987"/>
              </p:ext>
            </p:extLst>
          </p:nvPr>
        </p:nvGraphicFramePr>
        <p:xfrm>
          <a:off x="1244600" y="2015614"/>
          <a:ext cx="6538686" cy="460692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2449285" y="815286"/>
            <a:ext cx="5860144" cy="1200328"/>
          </a:xfrm>
          <a:prstGeom prst="rect">
            <a:avLst/>
          </a:prstGeom>
          <a:noFill/>
        </p:spPr>
        <p:txBody>
          <a:bodyPr wrap="square" rtlCol="0">
            <a:spAutoFit/>
          </a:bodyPr>
          <a:lstStyle/>
          <a:p>
            <a:r>
              <a:rPr lang="en-US" sz="2400" dirty="0">
                <a:latin typeface="Arial"/>
                <a:cs typeface="Arial"/>
              </a:rPr>
              <a:t>What online content do you use in your studies? </a:t>
            </a:r>
            <a:endParaRPr lang="en-US" sz="2400" dirty="0">
              <a:latin typeface="Arial"/>
              <a:cs typeface="Arial"/>
            </a:endParaRPr>
          </a:p>
          <a:p>
            <a:endParaRPr lang="en-US" sz="2400" dirty="0">
              <a:solidFill>
                <a:srgbClr val="313133"/>
              </a:solidFill>
              <a:latin typeface="Arial"/>
              <a:cs typeface="Arial"/>
            </a:endParaRPr>
          </a:p>
        </p:txBody>
      </p:sp>
    </p:spTree>
    <p:extLst>
      <p:ext uri="{BB962C8B-B14F-4D97-AF65-F5344CB8AC3E}">
        <p14:creationId xmlns:p14="http://schemas.microsoft.com/office/powerpoint/2010/main" val="25960799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035632"/>
            <a:ext cx="8229600" cy="4525963"/>
          </a:xfrm>
        </p:spPr>
        <p:txBody>
          <a:bodyPr/>
          <a:lstStyle/>
          <a:p>
            <a:r>
              <a:rPr lang="en-US" sz="2800" dirty="0" smtClean="0">
                <a:latin typeface="Arial"/>
                <a:cs typeface="Arial"/>
              </a:rPr>
              <a:t>Lecture Capture</a:t>
            </a:r>
          </a:p>
          <a:p>
            <a:pPr marL="0" indent="0">
              <a:buNone/>
            </a:pPr>
            <a:endParaRPr lang="en-US" sz="2800" dirty="0" smtClean="0">
              <a:latin typeface="Arial"/>
              <a:cs typeface="Arial"/>
            </a:endParaRPr>
          </a:p>
          <a:p>
            <a:r>
              <a:rPr lang="en-US" sz="2800" dirty="0" smtClean="0">
                <a:latin typeface="Arial"/>
                <a:cs typeface="Arial"/>
              </a:rPr>
              <a:t>Video sharing</a:t>
            </a:r>
          </a:p>
          <a:p>
            <a:pPr marL="0" indent="0">
              <a:buNone/>
            </a:pPr>
            <a:endParaRPr lang="en-US" sz="2800" dirty="0" smtClean="0">
              <a:latin typeface="Arial"/>
              <a:cs typeface="Arial"/>
            </a:endParaRPr>
          </a:p>
          <a:p>
            <a:r>
              <a:rPr lang="en-US" sz="2800" dirty="0" smtClean="0">
                <a:latin typeface="Arial"/>
                <a:cs typeface="Arial"/>
              </a:rPr>
              <a:t>Own e-learning resources</a:t>
            </a:r>
          </a:p>
          <a:p>
            <a:pPr marL="0" indent="0">
              <a:buNone/>
            </a:pPr>
            <a:endParaRPr lang="en-US" sz="2800" dirty="0" smtClean="0">
              <a:latin typeface="Arial"/>
              <a:cs typeface="Arial"/>
            </a:endParaRPr>
          </a:p>
          <a:p>
            <a:r>
              <a:rPr lang="en-US" sz="2800" dirty="0" smtClean="0">
                <a:latin typeface="Arial"/>
                <a:cs typeface="Arial"/>
              </a:rPr>
              <a:t>Social Media</a:t>
            </a:r>
            <a:endParaRPr lang="en-US" sz="2800" dirty="0">
              <a:latin typeface="Arial"/>
              <a:cs typeface="Arial"/>
            </a:endParaRPr>
          </a:p>
        </p:txBody>
      </p:sp>
      <p:sp>
        <p:nvSpPr>
          <p:cNvPr id="2" name="Slide Number Placeholder 1"/>
          <p:cNvSpPr>
            <a:spLocks noGrp="1"/>
          </p:cNvSpPr>
          <p:nvPr>
            <p:ph type="sldNum" sz="quarter" idx="12"/>
          </p:nvPr>
        </p:nvSpPr>
        <p:spPr/>
        <p:txBody>
          <a:bodyPr/>
          <a:lstStyle/>
          <a:p>
            <a:fld id="{B41A6EBD-EB9A-BB4E-90CB-DE95023EFE98}" type="slidenum">
              <a:rPr lang="en-US" smtClean="0"/>
              <a:pPr/>
              <a:t>7</a:t>
            </a:fld>
            <a:endParaRPr lang="en-US" dirty="0"/>
          </a:p>
        </p:txBody>
      </p:sp>
      <p:sp>
        <p:nvSpPr>
          <p:cNvPr id="3" name="TextBox 2"/>
          <p:cNvSpPr txBox="1"/>
          <p:nvPr/>
        </p:nvSpPr>
        <p:spPr>
          <a:xfrm>
            <a:off x="2449285" y="815286"/>
            <a:ext cx="4321430" cy="1200329"/>
          </a:xfrm>
          <a:prstGeom prst="rect">
            <a:avLst/>
          </a:prstGeom>
          <a:noFill/>
        </p:spPr>
        <p:txBody>
          <a:bodyPr wrap="square" rtlCol="0">
            <a:spAutoFit/>
          </a:bodyPr>
          <a:lstStyle/>
          <a:p>
            <a:r>
              <a:rPr lang="en-US" sz="3600" dirty="0" smtClean="0">
                <a:solidFill>
                  <a:srgbClr val="313133"/>
                </a:solidFill>
                <a:latin typeface="Arial"/>
                <a:cs typeface="Arial"/>
              </a:rPr>
              <a:t>What staff use…..</a:t>
            </a:r>
            <a:endParaRPr lang="en-US" sz="3600" dirty="0" smtClean="0">
              <a:solidFill>
                <a:srgbClr val="313133"/>
              </a:solidFill>
              <a:latin typeface="Arial"/>
              <a:cs typeface="Arial"/>
            </a:endParaRPr>
          </a:p>
          <a:p>
            <a:endParaRPr lang="en-US" sz="3600" dirty="0">
              <a:solidFill>
                <a:srgbClr val="313133"/>
              </a:solidFill>
              <a:latin typeface="Arial"/>
              <a:cs typeface="Arial"/>
            </a:endParaRPr>
          </a:p>
        </p:txBody>
      </p:sp>
    </p:spTree>
    <p:extLst>
      <p:ext uri="{BB962C8B-B14F-4D97-AF65-F5344CB8AC3E}">
        <p14:creationId xmlns:p14="http://schemas.microsoft.com/office/powerpoint/2010/main" val="15440914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9285" y="815286"/>
            <a:ext cx="4321430" cy="830997"/>
          </a:xfrm>
          <a:prstGeom prst="rect">
            <a:avLst/>
          </a:prstGeom>
          <a:noFill/>
        </p:spPr>
        <p:txBody>
          <a:bodyPr wrap="square" rtlCol="0">
            <a:spAutoFit/>
          </a:bodyPr>
          <a:lstStyle/>
          <a:p>
            <a:r>
              <a:rPr lang="en-US" sz="2400" dirty="0" smtClean="0">
                <a:solidFill>
                  <a:srgbClr val="313133"/>
                </a:solidFill>
                <a:latin typeface="Arial"/>
                <a:cs typeface="Arial"/>
              </a:rPr>
              <a:t>The Student View</a:t>
            </a:r>
            <a:r>
              <a:rPr lang="en-US" sz="2400" dirty="0" smtClean="0"/>
              <a:t> </a:t>
            </a:r>
            <a:endParaRPr lang="en-US" sz="2400" dirty="0" smtClean="0">
              <a:solidFill>
                <a:srgbClr val="313133"/>
              </a:solidFill>
              <a:latin typeface="Arial"/>
              <a:cs typeface="Arial"/>
            </a:endParaRPr>
          </a:p>
          <a:p>
            <a:endParaRPr lang="en-US" sz="2400" dirty="0">
              <a:solidFill>
                <a:srgbClr val="313133"/>
              </a:solidFill>
              <a:latin typeface="Arial"/>
              <a:cs typeface="Arial"/>
            </a:endParaRPr>
          </a:p>
        </p:txBody>
      </p:sp>
      <p:sp>
        <p:nvSpPr>
          <p:cNvPr id="8" name="Oval Callout 7"/>
          <p:cNvSpPr/>
          <p:nvPr/>
        </p:nvSpPr>
        <p:spPr>
          <a:xfrm>
            <a:off x="5473501" y="1368696"/>
            <a:ext cx="2921000" cy="1931487"/>
          </a:xfrm>
          <a:prstGeom prst="wedgeEllipseCallout">
            <a:avLst>
              <a:gd name="adj1" fmla="val -44436"/>
              <a:gd name="adj2" fmla="val 65318"/>
            </a:avLst>
          </a:prstGeom>
          <a:solidFill>
            <a:srgbClr val="9B010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‘Easier access to content, Easier sharing of content, Easier searching of content’</a:t>
            </a:r>
            <a:endParaRPr lang="en-US" dirty="0"/>
          </a:p>
        </p:txBody>
      </p:sp>
      <p:sp>
        <p:nvSpPr>
          <p:cNvPr id="9" name="Oval Callout 8"/>
          <p:cNvSpPr/>
          <p:nvPr/>
        </p:nvSpPr>
        <p:spPr>
          <a:xfrm>
            <a:off x="1505857" y="1646283"/>
            <a:ext cx="2467429" cy="1802677"/>
          </a:xfrm>
          <a:prstGeom prst="wedgeEllipseCallout">
            <a:avLst>
              <a:gd name="adj1" fmla="val 72286"/>
              <a:gd name="adj2" fmla="val 49411"/>
            </a:avLst>
          </a:prstGeom>
          <a:solidFill>
            <a:srgbClr val="800000"/>
          </a:solidFill>
          <a:ln/>
        </p:spPr>
        <p:style>
          <a:lnRef idx="1">
            <a:schemeClr val="accent1"/>
          </a:lnRef>
          <a:fillRef idx="3">
            <a:schemeClr val="accent1"/>
          </a:fillRef>
          <a:effectRef idx="2">
            <a:schemeClr val="accent1"/>
          </a:effectRef>
          <a:fontRef idx="minor">
            <a:schemeClr val="lt1"/>
          </a:fontRef>
        </p:style>
        <p:txBody>
          <a:bodyPr/>
          <a:lstStyle/>
          <a:p>
            <a:r>
              <a:rPr lang="en-US" dirty="0"/>
              <a:t>‘Give Kindles to all…</a:t>
            </a:r>
          </a:p>
        </p:txBody>
      </p:sp>
      <p:sp>
        <p:nvSpPr>
          <p:cNvPr id="11" name="Oval Callout 10"/>
          <p:cNvSpPr/>
          <p:nvPr/>
        </p:nvSpPr>
        <p:spPr>
          <a:xfrm>
            <a:off x="5310215" y="4030258"/>
            <a:ext cx="2921000" cy="1931487"/>
          </a:xfrm>
          <a:prstGeom prst="wedgeEllipseCallout">
            <a:avLst>
              <a:gd name="adj1" fmla="val -74871"/>
              <a:gd name="adj2" fmla="val -35189"/>
            </a:avLst>
          </a:prstGeom>
          <a:solidFill>
            <a:srgbClr val="9B010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‘Reading list content should be available on Blackboard to read/download…’</a:t>
            </a:r>
            <a:endParaRPr lang="en-US" dirty="0"/>
          </a:p>
        </p:txBody>
      </p:sp>
      <p:sp>
        <p:nvSpPr>
          <p:cNvPr id="12" name="Oval Callout 11"/>
          <p:cNvSpPr/>
          <p:nvPr/>
        </p:nvSpPr>
        <p:spPr>
          <a:xfrm>
            <a:off x="914400" y="4023363"/>
            <a:ext cx="2467429" cy="1802677"/>
          </a:xfrm>
          <a:prstGeom prst="wedgeEllipseCallout">
            <a:avLst>
              <a:gd name="adj1" fmla="val 84051"/>
              <a:gd name="adj2" fmla="val -20033"/>
            </a:avLst>
          </a:prstGeom>
          <a:solidFill>
            <a:srgbClr val="9B0101"/>
          </a:solidFill>
          <a:ln/>
        </p:spPr>
        <p:style>
          <a:lnRef idx="1">
            <a:schemeClr val="accent1"/>
          </a:lnRef>
          <a:fillRef idx="3">
            <a:schemeClr val="accent1"/>
          </a:fillRef>
          <a:effectRef idx="2">
            <a:schemeClr val="accent1"/>
          </a:effectRef>
          <a:fontRef idx="minor">
            <a:schemeClr val="lt1"/>
          </a:fontRef>
        </p:style>
        <p:txBody>
          <a:bodyPr/>
          <a:lstStyle/>
          <a:p>
            <a:r>
              <a:rPr lang="en-US" dirty="0" smtClean="0"/>
              <a:t>‘Upload more content on iTunes U…’</a:t>
            </a:r>
            <a:endParaRPr lang="en-US" dirty="0"/>
          </a:p>
        </p:txBody>
      </p:sp>
    </p:spTree>
    <p:extLst>
      <p:ext uri="{BB962C8B-B14F-4D97-AF65-F5344CB8AC3E}">
        <p14:creationId xmlns:p14="http://schemas.microsoft.com/office/powerpoint/2010/main" val="227525244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9285" y="815286"/>
            <a:ext cx="4321430" cy="1569660"/>
          </a:xfrm>
          <a:prstGeom prst="rect">
            <a:avLst/>
          </a:prstGeom>
          <a:noFill/>
        </p:spPr>
        <p:txBody>
          <a:bodyPr wrap="square" rtlCol="0">
            <a:spAutoFit/>
          </a:bodyPr>
          <a:lstStyle/>
          <a:p>
            <a:r>
              <a:rPr lang="en-US" sz="2400" dirty="0" smtClean="0">
                <a:solidFill>
                  <a:srgbClr val="313133"/>
                </a:solidFill>
                <a:latin typeface="Arial"/>
                <a:cs typeface="Arial"/>
              </a:rPr>
              <a:t>Accessing Resources</a:t>
            </a:r>
          </a:p>
          <a:p>
            <a:endParaRPr lang="en-US" sz="2400" dirty="0" smtClean="0">
              <a:solidFill>
                <a:srgbClr val="313133"/>
              </a:solidFill>
              <a:latin typeface="Arial"/>
              <a:cs typeface="Arial"/>
            </a:endParaRPr>
          </a:p>
          <a:p>
            <a:endParaRPr lang="en-US" sz="2400" dirty="0" smtClean="0">
              <a:solidFill>
                <a:srgbClr val="313133"/>
              </a:solidFill>
              <a:latin typeface="Arial"/>
              <a:cs typeface="Arial"/>
            </a:endParaRPr>
          </a:p>
          <a:p>
            <a:endParaRPr lang="en-US" sz="2400" dirty="0">
              <a:solidFill>
                <a:srgbClr val="313133"/>
              </a:solidFill>
              <a:latin typeface="Arial"/>
              <a:cs typeface="Arial"/>
            </a:endParaRPr>
          </a:p>
        </p:txBody>
      </p:sp>
      <p:graphicFrame>
        <p:nvGraphicFramePr>
          <p:cNvPr id="3" name="Chart 2"/>
          <p:cNvGraphicFramePr>
            <a:graphicFrameLocks/>
          </p:cNvGraphicFramePr>
          <p:nvPr>
            <p:extLst>
              <p:ext uri="{D42A27DB-BD31-4B8C-83A1-F6EECF244321}">
                <p14:modId xmlns:p14="http://schemas.microsoft.com/office/powerpoint/2010/main" val="724549850"/>
              </p:ext>
            </p:extLst>
          </p:nvPr>
        </p:nvGraphicFramePr>
        <p:xfrm>
          <a:off x="1814285" y="2057399"/>
          <a:ext cx="5787571" cy="35850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2645016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USW-UK-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USW-UK-PowerPoint-template.potx</Template>
  <TotalTime>326</TotalTime>
  <Words>479</Words>
  <Application>Microsoft Macintosh PowerPoint</Application>
  <PresentationFormat>On-screen Show (4:3)</PresentationFormat>
  <Paragraphs>57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USW-UK-PowerPoint-template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Glamorgan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mnormans</dc:creator>
  <cp:lastModifiedBy>Catherine Naamani</cp:lastModifiedBy>
  <cp:revision>39</cp:revision>
  <dcterms:created xsi:type="dcterms:W3CDTF">2013-06-12T14:56:49Z</dcterms:created>
  <dcterms:modified xsi:type="dcterms:W3CDTF">2014-04-26T16:48:33Z</dcterms:modified>
</cp:coreProperties>
</file>